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handoutMasterIdLst>
    <p:handoutMasterId r:id="rId33"/>
  </p:handoutMasterIdLst>
  <p:sldIdLst>
    <p:sldId id="256" r:id="rId2"/>
    <p:sldId id="272" r:id="rId3"/>
    <p:sldId id="304" r:id="rId4"/>
    <p:sldId id="257" r:id="rId5"/>
    <p:sldId id="261" r:id="rId6"/>
    <p:sldId id="258" r:id="rId7"/>
    <p:sldId id="259" r:id="rId8"/>
    <p:sldId id="275" r:id="rId9"/>
    <p:sldId id="278" r:id="rId10"/>
    <p:sldId id="276" r:id="rId11"/>
    <p:sldId id="279" r:id="rId12"/>
    <p:sldId id="280" r:id="rId13"/>
    <p:sldId id="281" r:id="rId14"/>
    <p:sldId id="282" r:id="rId15"/>
    <p:sldId id="277" r:id="rId16"/>
    <p:sldId id="283" r:id="rId17"/>
    <p:sldId id="284" r:id="rId18"/>
    <p:sldId id="293" r:id="rId19"/>
    <p:sldId id="291" r:id="rId20"/>
    <p:sldId id="290" r:id="rId21"/>
    <p:sldId id="294" r:id="rId22"/>
    <p:sldId id="296" r:id="rId23"/>
    <p:sldId id="297" r:id="rId24"/>
    <p:sldId id="298" r:id="rId25"/>
    <p:sldId id="299" r:id="rId26"/>
    <p:sldId id="295" r:id="rId27"/>
    <p:sldId id="300" r:id="rId28"/>
    <p:sldId id="301" r:id="rId29"/>
    <p:sldId id="302" r:id="rId30"/>
    <p:sldId id="30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9EF54DC-405F-BDD6-103C-3A90FB9A35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9A159B-9AE2-1D4E-7F6C-86777C2783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2DA7F-8DCB-494F-ACA5-F3DAEA466C57}" type="datetimeFigureOut">
              <a:rPr lang="de-DE" smtClean="0"/>
              <a:t>04/24/2024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53C774-51DC-180D-D126-A185A9C80F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BCFE18-5A30-18F6-551C-26A15D11E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29D25-FFBF-4FD8-A9EE-72CA7AFB54F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1949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AC278-8215-4D99-88B9-E340C082F085}" type="datetimeFigureOut">
              <a:rPr lang="de-DE" smtClean="0"/>
              <a:t>04/24/2024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D80BD-67DD-4BA0-B633-B04111DBFE3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56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2B1FC-6D74-46D5-ACB4-FBF545005B06}" type="datetime1">
              <a:rPr lang="de-DE" smtClean="0"/>
              <a:t>04/24/2024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290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308BC-F0F1-4150-A11C-4236BECA8E58}" type="datetime1">
              <a:rPr lang="de-DE" smtClean="0"/>
              <a:t>04/24/2024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845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EB71F-4813-4657-835F-84D625428070}" type="datetime1">
              <a:rPr lang="de-DE" smtClean="0"/>
              <a:t>04/24/2024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283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CB537-5E71-44DD-9ACE-8EAA221A953C}" type="datetime1">
              <a:rPr lang="de-DE" smtClean="0"/>
              <a:t>04/24/2024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53525" y="6562725"/>
            <a:ext cx="2743200" cy="292100"/>
          </a:xfrm>
        </p:spPr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44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F126-BA80-4D39-AEF7-1CE8B6BF0C27}" type="datetime1">
              <a:rPr lang="de-DE" smtClean="0"/>
              <a:t>04/24/2024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69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27C26-2601-4890-B6BD-90FE7918AE57}" type="datetime1">
              <a:rPr lang="de-DE" smtClean="0"/>
              <a:t>04/24/2024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367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06F9A-8DFA-49F4-A263-3F089DD46DB8}" type="datetime1">
              <a:rPr lang="de-DE" smtClean="0"/>
              <a:t>04/24/2024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464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1A968-87FC-4B0A-BFE3-498E4851FCEA}" type="datetime1">
              <a:rPr lang="de-DE" smtClean="0"/>
              <a:t>04/24/2024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3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190C5-2964-4D13-BEDE-2FAB09AE5676}" type="datetime1">
              <a:rPr lang="de-DE" smtClean="0"/>
              <a:t>04/24/2024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154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C1B76-7C9D-4400-B4B9-6BAB931707A3}" type="datetime1">
              <a:rPr lang="de-DE" smtClean="0"/>
              <a:t>04/24/2024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7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9B87B-F993-4C5A-8C3F-D280DA6D2C5E}" type="datetime1">
              <a:rPr lang="de-DE" smtClean="0"/>
              <a:t>04/24/2024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698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F23C30-E6D3-479A-AD19-3C956232D1F6}" type="datetime1">
              <a:rPr lang="de-DE" smtClean="0"/>
              <a:t>04/24/2024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0" y="6610350"/>
            <a:ext cx="2743200" cy="247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62665D-7B2C-49B9-9623-1665B135998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30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gis.org/" TargetMode="External"/><Relationship Id="rId2" Type="http://schemas.openxmlformats.org/officeDocument/2006/relationships/hyperlink" Target="https://browser.dataspace.copernicus.eu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493745D9-C9B2-09E8-376B-2B373D1D1DEF}"/>
              </a:ext>
            </a:extLst>
          </p:cNvPr>
          <p:cNvSpPr txBox="1">
            <a:spLocks/>
          </p:cNvSpPr>
          <p:nvPr/>
        </p:nvSpPr>
        <p:spPr>
          <a:xfrm>
            <a:off x="0" y="2137627"/>
            <a:ext cx="12192000" cy="4239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NDVI to N application map (Precision Agriculture)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 notes preparation - about conceptual framework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(Education purpose)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Emir Memic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(University of Hohenheim)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April 2024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49646-6A25-F4A5-F83B-8A9BB5959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892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342FB9-5548-455F-2B0A-BF90D57C7D5C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F832D4-B972-B9B5-06C5-62CD975D7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6" y="369000"/>
            <a:ext cx="9012127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552783-BE9E-1B50-8EB1-221D0E583669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42D5135-F13C-07D9-5404-1526C7A5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10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51A328E-0128-6163-C4B2-8ADD1A563F17}"/>
              </a:ext>
            </a:extLst>
          </p:cNvPr>
          <p:cNvSpPr/>
          <p:nvPr/>
        </p:nvSpPr>
        <p:spPr>
          <a:xfrm>
            <a:off x="6216243" y="5763236"/>
            <a:ext cx="637563" cy="3607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0B6546C-D67A-5B1D-7676-7FE7F41E0367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6760437" y="4219662"/>
            <a:ext cx="856767" cy="1596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8103432-5BF8-BCD9-E513-2964A55C8EF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Modifying of the girds to get transparent background – </a:t>
            </a:r>
            <a:r>
              <a:rPr lang="en-US" sz="1400" b="1" dirty="0">
                <a:cs typeface="Arial" panose="020B0604020202020204" pitchFamily="34" charset="0"/>
              </a:rPr>
              <a:t>when executed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2D9908-CC36-1648-7E98-44AA46DD81F2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4501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00F785-BAF0-DA78-AA0D-49A1050C3418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037A05-4340-F383-0555-4FBCF06A7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51" y="369000"/>
            <a:ext cx="8994098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6645F4-5DBE-4AC7-2764-D790D01A5CBA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D06EA6-0D98-782B-AE7D-1B2B6704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11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34DFAF6-02FC-AF9D-691F-BC28D55C81A0}"/>
              </a:ext>
            </a:extLst>
          </p:cNvPr>
          <p:cNvSpPr/>
          <p:nvPr/>
        </p:nvSpPr>
        <p:spPr>
          <a:xfrm>
            <a:off x="3305264" y="453004"/>
            <a:ext cx="1468072" cy="5033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548E09-C924-C621-532C-46B7DC1FE42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Calculating NDVI is conducted with Raster Calculator – </a:t>
            </a:r>
            <a:r>
              <a:rPr lang="en-US" sz="1400" b="1" dirty="0">
                <a:cs typeface="Arial" panose="020B0604020202020204" pitchFamily="34" charset="0"/>
              </a:rPr>
              <a:t>Raster -&gt; Raster Calculator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55E8D-2773-BBA6-7B4E-EE6D8E8B28F8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966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DE404EB-E9EB-B1E3-23A5-FF42EF1BC76E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7DB011-3C9E-6FAB-1623-8E7204AA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106" y="369000"/>
            <a:ext cx="9049787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82E4EA-5828-AE37-5D5F-02337DDE139C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D45F49D-8FC1-4CBD-3BBA-BFA5CD15E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12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567A317-EE4D-9353-0F76-D517B9C10B82}"/>
              </a:ext>
            </a:extLst>
          </p:cNvPr>
          <p:cNvSpPr/>
          <p:nvPr/>
        </p:nvSpPr>
        <p:spPr>
          <a:xfrm>
            <a:off x="2499921" y="1300293"/>
            <a:ext cx="872453" cy="4110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C36AF67-6836-56AF-614A-FB65867DFFFF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3244606" y="1651156"/>
            <a:ext cx="303937" cy="1583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8F8C39F-CFE4-CBF7-054D-C5C0F149DCF4}"/>
              </a:ext>
            </a:extLst>
          </p:cNvPr>
          <p:cNvSpPr/>
          <p:nvPr/>
        </p:nvSpPr>
        <p:spPr>
          <a:xfrm>
            <a:off x="4915948" y="1730342"/>
            <a:ext cx="2583809" cy="45300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358EBAE-FF57-CF70-0781-544F1C7E9382}"/>
              </a:ext>
            </a:extLst>
          </p:cNvPr>
          <p:cNvSpPr/>
          <p:nvPr/>
        </p:nvSpPr>
        <p:spPr>
          <a:xfrm>
            <a:off x="2499921" y="1749331"/>
            <a:ext cx="2323749" cy="4110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0C6EA4-9B94-0290-2108-F4DE313B6EA5}"/>
              </a:ext>
            </a:extLst>
          </p:cNvPr>
          <p:cNvCxnSpPr>
            <a:cxnSpLocks/>
            <a:stCxn id="11" idx="4"/>
            <a:endCxn id="15" idx="1"/>
          </p:cNvCxnSpPr>
          <p:nvPr/>
        </p:nvCxnSpPr>
        <p:spPr>
          <a:xfrm>
            <a:off x="3661796" y="2160392"/>
            <a:ext cx="3133285" cy="15756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B60CBF-E5EF-CD4E-6AF3-47E0C651E0C4}"/>
              </a:ext>
            </a:extLst>
          </p:cNvPr>
          <p:cNvSpPr txBox="1"/>
          <p:nvPr/>
        </p:nvSpPr>
        <p:spPr>
          <a:xfrm>
            <a:off x="6795081" y="3135844"/>
            <a:ext cx="300954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de-DE" dirty="0"/>
          </a:p>
          <a:p>
            <a:r>
              <a:rPr lang="de-DE" dirty="0"/>
              <a:t>NDVI=(NIR-RED)/(NIR+RED)</a:t>
            </a:r>
          </a:p>
          <a:p>
            <a:r>
              <a:rPr lang="de-DE" dirty="0"/>
              <a:t>NDVI = (B08-B04)/(B08+B04)</a:t>
            </a:r>
          </a:p>
          <a:p>
            <a:endParaRPr lang="de-DE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E8E2A44-A83B-9698-B00B-CB559D51D9B5}"/>
              </a:ext>
            </a:extLst>
          </p:cNvPr>
          <p:cNvCxnSpPr>
            <a:cxnSpLocks/>
          </p:cNvCxnSpPr>
          <p:nvPr/>
        </p:nvCxnSpPr>
        <p:spPr>
          <a:xfrm flipH="1">
            <a:off x="4900568" y="4110606"/>
            <a:ext cx="1777069" cy="5777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585D71-3D1B-D1AE-9351-F66B46952D38}"/>
              </a:ext>
            </a:extLst>
          </p:cNvPr>
          <p:cNvCxnSpPr>
            <a:cxnSpLocks/>
          </p:cNvCxnSpPr>
          <p:nvPr/>
        </p:nvCxnSpPr>
        <p:spPr>
          <a:xfrm flipH="1">
            <a:off x="7561277" y="4395831"/>
            <a:ext cx="106257" cy="303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C86EA6-21ED-A719-43AD-90BA231860CB}"/>
              </a:ext>
            </a:extLst>
          </p:cNvPr>
          <p:cNvCxnSpPr>
            <a:cxnSpLocks/>
          </p:cNvCxnSpPr>
          <p:nvPr/>
        </p:nvCxnSpPr>
        <p:spPr>
          <a:xfrm flipV="1">
            <a:off x="4742576" y="4874348"/>
            <a:ext cx="0" cy="192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A6CB29B-B30D-D9C4-5C9A-23FCB66B407F}"/>
              </a:ext>
            </a:extLst>
          </p:cNvPr>
          <p:cNvCxnSpPr>
            <a:cxnSpLocks/>
          </p:cNvCxnSpPr>
          <p:nvPr/>
        </p:nvCxnSpPr>
        <p:spPr>
          <a:xfrm flipV="1">
            <a:off x="7420062" y="4874348"/>
            <a:ext cx="0" cy="1926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B451FBF5-D240-D93C-0FCE-52F309C19749}"/>
              </a:ext>
            </a:extLst>
          </p:cNvPr>
          <p:cNvSpPr/>
          <p:nvPr/>
        </p:nvSpPr>
        <p:spPr>
          <a:xfrm>
            <a:off x="6795081" y="5255941"/>
            <a:ext cx="872453" cy="4110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A5ECD-8A97-A677-AE14-33E9DFBBDCD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In Raster Calculator – </a:t>
            </a:r>
            <a:r>
              <a:rPr lang="en-US" sz="1400" b="1" dirty="0">
                <a:cs typeface="Arial" panose="020B0604020202020204" pitchFamily="34" charset="0"/>
              </a:rPr>
              <a:t>minimum action required to calculate NDVI is indicated with red circles and arrows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A4152-1991-65AE-9776-B4B06ABE7134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4528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C862D6-EEDF-A2D2-6143-2F820F45DC44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703245D-F174-C3B6-0A87-EEB02451C2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81" y="369000"/>
            <a:ext cx="9006237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C78AC16-BB87-B152-30CD-06F912891208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0D079EC-BF89-5A86-261A-F48754F0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13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D954055-2B37-52F3-7B1E-B132D5D4F1F3}"/>
              </a:ext>
            </a:extLst>
          </p:cNvPr>
          <p:cNvSpPr/>
          <p:nvPr/>
        </p:nvSpPr>
        <p:spPr>
          <a:xfrm>
            <a:off x="1592881" y="2499918"/>
            <a:ext cx="872453" cy="103184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842324E-0EC2-6B2B-52E9-55B64F28431E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2465334" y="2910980"/>
            <a:ext cx="2165389" cy="104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A4DD81-5F54-673A-4EB7-2AE889393D1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After Raster Calculator calculations are conducted a user gets NDVI layer in QGIS</a:t>
            </a:r>
            <a:endParaRPr lang="en-US" sz="1400" b="1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798BE-489E-C7BD-3FFD-45BEAA503951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1454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C11F1C-9441-8D00-78A9-ACEA5A8CC932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BA1F62-7075-4D1A-84F6-B659B745D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17" y="369000"/>
            <a:ext cx="8988566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EABE06-745B-60F1-D68A-9A3E6E2DCE2D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F18C189-479F-2735-A30D-F7BA06C8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14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4A81400-70AE-C774-6F78-888B51BB9757}"/>
              </a:ext>
            </a:extLst>
          </p:cNvPr>
          <p:cNvSpPr/>
          <p:nvPr/>
        </p:nvSpPr>
        <p:spPr>
          <a:xfrm>
            <a:off x="2248184" y="1233182"/>
            <a:ext cx="1753365" cy="356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2D00344-4A79-905B-E8D5-3C30D58B3DFC}"/>
              </a:ext>
            </a:extLst>
          </p:cNvPr>
          <p:cNvCxnSpPr>
            <a:cxnSpLocks/>
            <a:endCxn id="2" idx="3"/>
          </p:cNvCxnSpPr>
          <p:nvPr/>
        </p:nvCxnSpPr>
        <p:spPr>
          <a:xfrm flipV="1">
            <a:off x="2171654" y="1537502"/>
            <a:ext cx="333304" cy="11847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9604D5-06DF-8C86-E8F0-643E14D7B0F9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3019499" y="1589715"/>
            <a:ext cx="105368" cy="6082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3B9D807-FCA4-7C48-FE84-836DC54964D1}"/>
              </a:ext>
            </a:extLst>
          </p:cNvPr>
          <p:cNvSpPr/>
          <p:nvPr/>
        </p:nvSpPr>
        <p:spPr>
          <a:xfrm>
            <a:off x="3709267" y="1589715"/>
            <a:ext cx="938749" cy="356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B6E9CB5-5E64-9638-E99F-3EBD69A1DDCB}"/>
              </a:ext>
            </a:extLst>
          </p:cNvPr>
          <p:cNvSpPr/>
          <p:nvPr/>
        </p:nvSpPr>
        <p:spPr>
          <a:xfrm>
            <a:off x="4985792" y="5542328"/>
            <a:ext cx="938749" cy="356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5C8C5-4DEB-E2DA-C0E9-12115EC5E3A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NDVI layer (in gray by default) can be changed to green – </a:t>
            </a:r>
            <a:r>
              <a:rPr lang="en-US" sz="1400" b="1" dirty="0">
                <a:cs typeface="Arial" panose="020B0604020202020204" pitchFamily="34" charset="0"/>
              </a:rPr>
              <a:t>Layer Properties -&gt; Symbiology -&gt; </a:t>
            </a:r>
            <a:r>
              <a:rPr lang="en-US" sz="1400" b="1" dirty="0" err="1">
                <a:cs typeface="Arial" panose="020B0604020202020204" pitchFamily="34" charset="0"/>
              </a:rPr>
              <a:t>Singleband</a:t>
            </a:r>
            <a:r>
              <a:rPr lang="en-US" sz="1400" b="1" dirty="0">
                <a:cs typeface="Arial" panose="020B0604020202020204" pitchFamily="34" charset="0"/>
              </a:rPr>
              <a:t> </a:t>
            </a:r>
            <a:r>
              <a:rPr lang="en-US" sz="1400" b="1" dirty="0" err="1">
                <a:cs typeface="Arial" panose="020B0604020202020204" pitchFamily="34" charset="0"/>
              </a:rPr>
              <a:t>Pseudocolor</a:t>
            </a:r>
            <a:r>
              <a:rPr lang="en-US" sz="1400" b="1" dirty="0"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40962-E34A-5F33-196F-087C7A0D5655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204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B29F88C-4E56-1548-8602-7C36AD3C6E0B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A99C9F-D0D3-BD49-6F52-E25C65748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51" y="369000"/>
            <a:ext cx="8994098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27C304-86EB-C4FE-1679-4CAA9B73F2B2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93936A-4541-0F38-F72D-84042F0D0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15</a:t>
            </a:fld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B357E9-DD6F-FC30-252C-12C2BB052718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NDVI layer in green </a:t>
            </a:r>
            <a:endParaRPr lang="en-US" sz="1400" b="1" dirty="0"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706581-0668-8F44-E99C-BDDB6C746D8C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4135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DECEE3-F129-634D-E169-2402B2A322AA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B41CF4F-36DC-4BCB-1A6E-5C611D2EC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81" y="369000"/>
            <a:ext cx="9006237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D68200-D508-92B9-88A6-358FB66DA0E7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D1A8689-EB52-5177-D0F3-DE1725F4B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16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FA13200-3F79-3439-EA3A-602317BC1D11}"/>
              </a:ext>
            </a:extLst>
          </p:cNvPr>
          <p:cNvSpPr/>
          <p:nvPr/>
        </p:nvSpPr>
        <p:spPr>
          <a:xfrm>
            <a:off x="8909043" y="2004969"/>
            <a:ext cx="1753365" cy="3565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17FFE36-5A01-943E-CDDD-19A4E40DE4D0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7080308" y="2361502"/>
            <a:ext cx="2705418" cy="4404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6EE69C26-9105-40BE-BC24-9A92FFE298A4}"/>
              </a:ext>
            </a:extLst>
          </p:cNvPr>
          <p:cNvSpPr/>
          <p:nvPr/>
        </p:nvSpPr>
        <p:spPr>
          <a:xfrm>
            <a:off x="6203625" y="3171040"/>
            <a:ext cx="1753365" cy="2705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C3A4DF6-6ED5-B750-2A8E-493A5FC70384}"/>
              </a:ext>
            </a:extLst>
          </p:cNvPr>
          <p:cNvSpPr/>
          <p:nvPr/>
        </p:nvSpPr>
        <p:spPr>
          <a:xfrm>
            <a:off x="6003687" y="3675429"/>
            <a:ext cx="1753365" cy="1352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796C71-D8E8-7167-3097-FFFDD6BB95A4}"/>
              </a:ext>
            </a:extLst>
          </p:cNvPr>
          <p:cNvSpPr/>
          <p:nvPr/>
        </p:nvSpPr>
        <p:spPr>
          <a:xfrm>
            <a:off x="8587498" y="5731081"/>
            <a:ext cx="866896" cy="2705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B919C0-DB68-3073-0D98-80377FBB2684}"/>
              </a:ext>
            </a:extLst>
          </p:cNvPr>
          <p:cNvCxnSpPr>
            <a:cxnSpLocks/>
          </p:cNvCxnSpPr>
          <p:nvPr/>
        </p:nvCxnSpPr>
        <p:spPr>
          <a:xfrm>
            <a:off x="2734811" y="2784446"/>
            <a:ext cx="3468814" cy="5208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68699E-AAFF-90A0-8D04-BA9887A3D0DC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232870" y="2860977"/>
            <a:ext cx="3770817" cy="8820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A67DC21-D18B-B141-177B-F9D74BE3B96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Calculating NDVI for each grid – based on Grid layer and NDVI layer with Zonal Statistics</a:t>
            </a:r>
            <a:endParaRPr lang="en-US" sz="1400" b="1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A996C-D4C4-0B9D-36F2-F814C5A80C7D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55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1CE55FD-3211-E1C5-8550-DA030E15AA3E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35890EA-7547-2C14-D3FD-7BC0178FF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049" y="369000"/>
            <a:ext cx="9005901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B1F5D1-D538-D922-A4BB-26310D4F0188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CFF5E3E-23FC-F320-2018-B2246700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17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6C1ADFD-3AE7-81C1-EE86-91BF3E7976C0}"/>
              </a:ext>
            </a:extLst>
          </p:cNvPr>
          <p:cNvSpPr/>
          <p:nvPr/>
        </p:nvSpPr>
        <p:spPr>
          <a:xfrm>
            <a:off x="1534469" y="2734813"/>
            <a:ext cx="1309400" cy="209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DF26CC3-CBF1-8823-0905-5A1C58A7FD3C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843869" y="2839675"/>
            <a:ext cx="1568740" cy="377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A269823-DC70-AE2E-C31B-D3F23E2647F4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after execution produce Zonal Statistics (temporary layer)</a:t>
            </a:r>
            <a:endParaRPr lang="en-US" sz="1400" b="1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AEF4F-1D2D-D3F4-91F7-81AF79649EB8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740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BD96DC-FED1-F1C8-FB94-B365C01A9237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D96ED58-DC8C-778F-23C8-D67DBBC01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498" y="369000"/>
            <a:ext cx="8965004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2BC79E-11A2-8F02-AC8F-E127ECE6A0C8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D40AAAC-9760-EDCF-34EA-3398FAFC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18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F5E10A8-F469-383B-B53A-5AEC96E45821}"/>
              </a:ext>
            </a:extLst>
          </p:cNvPr>
          <p:cNvSpPr/>
          <p:nvPr/>
        </p:nvSpPr>
        <p:spPr>
          <a:xfrm>
            <a:off x="1542857" y="1031848"/>
            <a:ext cx="1988907" cy="209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3D718E-389B-D963-4060-72E36C846F49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2273417" y="1241571"/>
            <a:ext cx="263894" cy="8808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F02AB9-93C0-76F7-05C4-9A73B580F623}"/>
              </a:ext>
            </a:extLst>
          </p:cNvPr>
          <p:cNvCxnSpPr>
            <a:cxnSpLocks/>
          </p:cNvCxnSpPr>
          <p:nvPr/>
        </p:nvCxnSpPr>
        <p:spPr>
          <a:xfrm flipV="1">
            <a:off x="2273417" y="1593908"/>
            <a:ext cx="721453" cy="587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99A2810-A048-712E-5BE7-38D3184BAE3F}"/>
              </a:ext>
            </a:extLst>
          </p:cNvPr>
          <p:cNvCxnSpPr>
            <a:cxnSpLocks/>
          </p:cNvCxnSpPr>
          <p:nvPr/>
        </p:nvCxnSpPr>
        <p:spPr>
          <a:xfrm flipH="1">
            <a:off x="2994870" y="1593908"/>
            <a:ext cx="152400" cy="931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126F9-A765-850B-0F93-5D39B7816C58}"/>
              </a:ext>
            </a:extLst>
          </p:cNvPr>
          <p:cNvCxnSpPr>
            <a:cxnSpLocks/>
          </p:cNvCxnSpPr>
          <p:nvPr/>
        </p:nvCxnSpPr>
        <p:spPr>
          <a:xfrm>
            <a:off x="3147270" y="2623261"/>
            <a:ext cx="191548" cy="21920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B0B5BB-A906-8EC9-A7C6-04FF53A2DBD4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4068661" y="5075339"/>
            <a:ext cx="1284196" cy="40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A280C4B-E078-8A45-0D6D-43F51A787B62}"/>
              </a:ext>
            </a:extLst>
          </p:cNvPr>
          <p:cNvSpPr/>
          <p:nvPr/>
        </p:nvSpPr>
        <p:spPr>
          <a:xfrm>
            <a:off x="5352857" y="5372432"/>
            <a:ext cx="829829" cy="2097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4AEEF38-C6BC-418F-5BDD-8647B57D56C9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5767772" y="3429000"/>
            <a:ext cx="1161534" cy="19434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A1941B5-9F63-8E67-20F5-3BC0D6F2BD3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 to show NDVI for each grid – </a:t>
            </a:r>
            <a:r>
              <a:rPr lang="en-US" sz="1400" b="1" dirty="0">
                <a:cs typeface="Arial" panose="020B0604020202020204" pitchFamily="34" charset="0"/>
              </a:rPr>
              <a:t>Layer Properties -&gt; Labels -&gt; Single Labels -&gt; _mean (value select)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DBAEE5-A95F-617D-DA4E-31E7A69BAC3E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6514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4AE1A6-C60B-BFDC-5DF4-9903A3EC19EE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C2D159D-6B94-FE78-0632-057FEC270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81" y="369000"/>
            <a:ext cx="9006237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ABB47E-AA62-3EE5-C0A4-48D922156700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3A36400-AD52-D273-A50A-19E6C890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19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3B8329C-1A80-D7FD-1395-796A15D4075C}"/>
              </a:ext>
            </a:extLst>
          </p:cNvPr>
          <p:cNvSpPr/>
          <p:nvPr/>
        </p:nvSpPr>
        <p:spPr>
          <a:xfrm>
            <a:off x="1408633" y="2759980"/>
            <a:ext cx="1519125" cy="15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E4E799-CFCA-F311-C3CB-B916DD1C7F0A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2927758" y="1912690"/>
            <a:ext cx="1057013" cy="922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3DB0410-72DB-7446-1125-6DBA9879C4F6}"/>
              </a:ext>
            </a:extLst>
          </p:cNvPr>
          <p:cNvCxnSpPr>
            <a:cxnSpLocks/>
          </p:cNvCxnSpPr>
          <p:nvPr/>
        </p:nvCxnSpPr>
        <p:spPr>
          <a:xfrm flipV="1">
            <a:off x="4419972" y="1342239"/>
            <a:ext cx="462421" cy="5704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9D620A-07F9-9EC1-D41E-79E28476CCB5}"/>
              </a:ext>
            </a:extLst>
          </p:cNvPr>
          <p:cNvCxnSpPr>
            <a:cxnSpLocks/>
          </p:cNvCxnSpPr>
          <p:nvPr/>
        </p:nvCxnSpPr>
        <p:spPr>
          <a:xfrm>
            <a:off x="5283729" y="1258349"/>
            <a:ext cx="102003" cy="1761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CA4A26-D855-1CD0-509D-FA9829BC1696}"/>
              </a:ext>
            </a:extLst>
          </p:cNvPr>
          <p:cNvCxnSpPr>
            <a:cxnSpLocks/>
          </p:cNvCxnSpPr>
          <p:nvPr/>
        </p:nvCxnSpPr>
        <p:spPr>
          <a:xfrm>
            <a:off x="5528408" y="1451296"/>
            <a:ext cx="2566968" cy="32096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CC7D48-4746-F03E-C8F6-3BC4FEB1B3E8}"/>
              </a:ext>
            </a:extLst>
          </p:cNvPr>
          <p:cNvCxnSpPr>
            <a:cxnSpLocks/>
          </p:cNvCxnSpPr>
          <p:nvPr/>
        </p:nvCxnSpPr>
        <p:spPr>
          <a:xfrm flipH="1">
            <a:off x="5075339" y="4759169"/>
            <a:ext cx="2785145" cy="1232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9FD51C6-EB98-F159-FB66-3669A3D7E767}"/>
              </a:ext>
            </a:extLst>
          </p:cNvPr>
          <p:cNvCxnSpPr>
            <a:cxnSpLocks/>
          </p:cNvCxnSpPr>
          <p:nvPr/>
        </p:nvCxnSpPr>
        <p:spPr>
          <a:xfrm>
            <a:off x="5167618" y="4882393"/>
            <a:ext cx="2567032" cy="5243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835E46-0261-D9D2-B2E5-27DD24C8CB6A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 create 3 NDVI categories – </a:t>
            </a:r>
            <a:r>
              <a:rPr lang="en-US" sz="1400" b="1" dirty="0">
                <a:cs typeface="Arial" panose="020B0604020202020204" pitchFamily="34" charset="0"/>
              </a:rPr>
              <a:t>Symbiology -&gt; Graduated -&gt; _mean -&gt; Classes (3) -&gt; Classify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E52E8-6FF7-07BB-D30D-F5B78C514138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1209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83645E-90BC-0540-6924-ECD9901DF428}"/>
              </a:ext>
            </a:extLst>
          </p:cNvPr>
          <p:cNvSpPr/>
          <p:nvPr/>
        </p:nvSpPr>
        <p:spPr>
          <a:xfrm>
            <a:off x="4972050" y="3495675"/>
            <a:ext cx="3200400" cy="3383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9EA02D-2B3B-BF34-4870-6F677C8DD53A}"/>
              </a:ext>
            </a:extLst>
          </p:cNvPr>
          <p:cNvSpPr/>
          <p:nvPr/>
        </p:nvSpPr>
        <p:spPr>
          <a:xfrm>
            <a:off x="1619250" y="3495675"/>
            <a:ext cx="2924175" cy="3383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62A6C2-1D29-6ABD-35D8-05A1B161A566}"/>
              </a:ext>
            </a:extLst>
          </p:cNvPr>
          <p:cNvSpPr/>
          <p:nvPr/>
        </p:nvSpPr>
        <p:spPr>
          <a:xfrm>
            <a:off x="1619250" y="2238376"/>
            <a:ext cx="5191125" cy="3383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3745D9-C9B2-09E8-376B-2B373D1D1DEF}"/>
              </a:ext>
            </a:extLst>
          </p:cNvPr>
          <p:cNvSpPr txBox="1">
            <a:spLocks/>
          </p:cNvSpPr>
          <p:nvPr/>
        </p:nvSpPr>
        <p:spPr>
          <a:xfrm>
            <a:off x="784370" y="1309476"/>
            <a:ext cx="10623259" cy="4239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  <a:p>
            <a:pPr algn="l"/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images download – Copernicus Browser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Copernicus Data Space Ecosystem (CDSE)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Modified Copernicus Sentinel data 2024 processed in Copernicus Browser.</a:t>
            </a:r>
            <a:r>
              <a:rPr lang="en-US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https://browser.dataspace.copernicus.eu/</a:t>
            </a:r>
            <a:endParaRPr lang="en-US" u="sng" dirty="0">
              <a:solidFill>
                <a:srgbClr val="467886"/>
              </a:solidFill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lvl="2" algn="l"/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 and N prescription map processing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QGIS 2024. QGIS.org, Geographic Information System. QGIS Association. 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http://www.qgis.org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de-D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B99D8-2F2B-2B23-93E0-7CCF54D0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95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530D758-FAFD-2E28-9FBD-442442D689C3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7922AE-5DC6-A17A-0CA9-69FF4A930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08" y="369000"/>
            <a:ext cx="8976784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2B31EB5-582D-12CE-0342-148DFB6FA024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03E714D-A202-8C06-72FC-F2AADA34D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20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EAAB2D-E90F-D177-E2C5-0AFDBC184D4D}"/>
              </a:ext>
            </a:extLst>
          </p:cNvPr>
          <p:cNvSpPr/>
          <p:nvPr/>
        </p:nvSpPr>
        <p:spPr>
          <a:xfrm>
            <a:off x="1408633" y="2667699"/>
            <a:ext cx="1519125" cy="645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98DB04A-392F-3F03-53D3-1B7B9B4D9956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2927758" y="2978092"/>
            <a:ext cx="1484851" cy="125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C679103-6A78-6AFC-E964-EA764A02DC37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 </a:t>
            </a:r>
            <a:r>
              <a:rPr lang="en-US" sz="1400" b="1" dirty="0">
                <a:cs typeface="Arial" panose="020B0604020202020204" pitchFamily="34" charset="0"/>
              </a:rPr>
              <a:t>setup of previous slide when executed will produce heat map of index variability (3 categories)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5B5DBD-2787-E226-359A-DB1ED16E7DD6}"/>
              </a:ext>
            </a:extLst>
          </p:cNvPr>
          <p:cNvSpPr txBox="1"/>
          <p:nvPr/>
        </p:nvSpPr>
        <p:spPr>
          <a:xfrm>
            <a:off x="113941" y="4559202"/>
            <a:ext cx="3890394" cy="1477328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de-DE" dirty="0"/>
              <a:t>This example was oversimplified with 3 NDVI categories (low, medium, high) for later 3 N-application amounts (low, medium, high) – for educational purpose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3F21C4-3E1A-6996-EAF6-A5679D6BF232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6864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F009C9C-C015-9EC3-CC86-68640F848834}"/>
              </a:ext>
            </a:extLst>
          </p:cNvPr>
          <p:cNvSpPr/>
          <p:nvPr/>
        </p:nvSpPr>
        <p:spPr>
          <a:xfrm>
            <a:off x="0" y="68429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879F7BF-F14F-1EBC-1763-2E81920D9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52" y="369000"/>
            <a:ext cx="8970895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9E4289-04A1-D103-4940-7B95556536A0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6EB629-BB8E-14BC-388B-73EC4562C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21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A25D3A-D16E-C3FC-9F5F-C964889CD103}"/>
              </a:ext>
            </a:extLst>
          </p:cNvPr>
          <p:cNvSpPr/>
          <p:nvPr/>
        </p:nvSpPr>
        <p:spPr>
          <a:xfrm>
            <a:off x="1408633" y="2667699"/>
            <a:ext cx="1519125" cy="645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C80B2D2-8C43-5D44-983F-67A4D6305DCC}"/>
              </a:ext>
            </a:extLst>
          </p:cNvPr>
          <p:cNvCxnSpPr>
            <a:cxnSpLocks/>
            <a:stCxn id="2" idx="7"/>
          </p:cNvCxnSpPr>
          <p:nvPr/>
        </p:nvCxnSpPr>
        <p:spPr>
          <a:xfrm flipV="1">
            <a:off x="2705287" y="2080470"/>
            <a:ext cx="583197" cy="681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93E46D9-39BB-651A-930B-89922FACAFBB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  </a:t>
            </a:r>
            <a:r>
              <a:rPr lang="en-US" sz="1400" b="1" dirty="0">
                <a:cs typeface="Arial" panose="020B0604020202020204" pitchFamily="34" charset="0"/>
              </a:rPr>
              <a:t>Properties -&gt; Open Attribute Table (shows statistics for each grid, including number of pixels per grid – count)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3847D-2717-F70D-177D-33FEBB9309BA}"/>
              </a:ext>
            </a:extLst>
          </p:cNvPr>
          <p:cNvSpPr txBox="1"/>
          <p:nvPr/>
        </p:nvSpPr>
        <p:spPr>
          <a:xfrm>
            <a:off x="0" y="6518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prescription map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1485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4354AD-5053-83DC-426B-A4DEDA85721C}"/>
              </a:ext>
            </a:extLst>
          </p:cNvPr>
          <p:cNvSpPr/>
          <p:nvPr/>
        </p:nvSpPr>
        <p:spPr>
          <a:xfrm>
            <a:off x="0" y="68429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E25E826-4B2A-1EFE-8F97-EC56AE0D85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7" y="369000"/>
            <a:ext cx="9023605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3F7AB7-2EFA-B0D2-AA1C-D0F0D6FDD4B0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1C7FA42-EF70-744A-8AE7-3CD8E4DC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22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01FCC01-763A-B3FA-4BB2-FDC6D8022F92}"/>
              </a:ext>
            </a:extLst>
          </p:cNvPr>
          <p:cNvSpPr/>
          <p:nvPr/>
        </p:nvSpPr>
        <p:spPr>
          <a:xfrm>
            <a:off x="5309514" y="2021032"/>
            <a:ext cx="350258" cy="3691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D325BD6-D357-9048-2F2C-E35DCEFDB375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4437776" y="2390146"/>
            <a:ext cx="1046867" cy="10144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93878660-0387-781F-B40E-F74B0233BA2C}"/>
              </a:ext>
            </a:extLst>
          </p:cNvPr>
          <p:cNvSpPr/>
          <p:nvPr/>
        </p:nvSpPr>
        <p:spPr>
          <a:xfrm>
            <a:off x="4321370" y="3453450"/>
            <a:ext cx="686858" cy="3691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EF78E8-4426-D472-3056-C24FD0A3B54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</a:t>
            </a:r>
            <a:r>
              <a:rPr lang="en-US" sz="1400" b="1" dirty="0">
                <a:cs typeface="Arial" panose="020B0604020202020204" pitchFamily="34" charset="0"/>
              </a:rPr>
              <a:t>Attribute Table tool -&gt; Add Field (will create a place holder to populate later with corresponding N application kg)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D8C03-3D58-66F6-810F-108CBDAA062F}"/>
              </a:ext>
            </a:extLst>
          </p:cNvPr>
          <p:cNvSpPr txBox="1"/>
          <p:nvPr/>
        </p:nvSpPr>
        <p:spPr>
          <a:xfrm>
            <a:off x="0" y="6518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prescription map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6964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93B28F-4D0A-D432-B30D-4021DE6557C6}"/>
              </a:ext>
            </a:extLst>
          </p:cNvPr>
          <p:cNvSpPr/>
          <p:nvPr/>
        </p:nvSpPr>
        <p:spPr>
          <a:xfrm>
            <a:off x="0" y="68429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E25943-D1DF-080A-CBEC-E9BD28D2D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53" y="369000"/>
            <a:ext cx="8982293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D46CFA-C625-285E-2506-3D9A950E53F8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2D3992C-59E6-938D-D0B3-837218C42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23</a:t>
            </a:fld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E4DF821-D6F5-F204-96FF-E79378FF1569}"/>
              </a:ext>
            </a:extLst>
          </p:cNvPr>
          <p:cNvSpPr/>
          <p:nvPr/>
        </p:nvSpPr>
        <p:spPr>
          <a:xfrm>
            <a:off x="5365040" y="2379657"/>
            <a:ext cx="686858" cy="2796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149CF6-F13D-1A17-D12A-271F8BDDE20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</a:t>
            </a:r>
            <a:r>
              <a:rPr lang="en-US" sz="1400" b="1" dirty="0">
                <a:cs typeface="Arial" panose="020B0604020202020204" pitchFamily="34" charset="0"/>
              </a:rPr>
              <a:t>Attribute Table – new field added: </a:t>
            </a:r>
            <a:r>
              <a:rPr lang="en-US" sz="1400" b="1" dirty="0" err="1">
                <a:cs typeface="Arial" panose="020B0604020202020204" pitchFamily="34" charset="0"/>
              </a:rPr>
              <a:t>agrYieldMax</a:t>
            </a:r>
            <a:endParaRPr lang="en-US" sz="1400" b="1" dirty="0"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30E91-D3EA-63F3-EECE-6E72C18301A6}"/>
              </a:ext>
            </a:extLst>
          </p:cNvPr>
          <p:cNvSpPr txBox="1"/>
          <p:nvPr/>
        </p:nvSpPr>
        <p:spPr>
          <a:xfrm>
            <a:off x="0" y="6518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prescription map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5394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508603A-3B67-5504-7C7B-E8DE41E91C95}"/>
              </a:ext>
            </a:extLst>
          </p:cNvPr>
          <p:cNvSpPr/>
          <p:nvPr/>
        </p:nvSpPr>
        <p:spPr>
          <a:xfrm>
            <a:off x="0" y="68429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447BFE-D4AD-C782-429A-6DDDC327C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09" y="369000"/>
            <a:ext cx="9104182" cy="6120000"/>
          </a:xfrm>
          <a:ln>
            <a:solidFill>
              <a:schemeClr val="tx1"/>
            </a:solidFill>
          </a:ln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B84821D-80C7-A7D2-9BEC-99D0177C62DF}"/>
              </a:ext>
            </a:extLst>
          </p:cNvPr>
          <p:cNvSpPr txBox="1">
            <a:spLocks/>
          </p:cNvSpPr>
          <p:nvPr/>
        </p:nvSpPr>
        <p:spPr>
          <a:xfrm>
            <a:off x="6648452" y="2818701"/>
            <a:ext cx="5473640" cy="251651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/>
              <a:t>This code when added into Field Calculator consol to allocate N kg value: If NDVI is </a:t>
            </a: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bigger or equal to 0.359</a:t>
            </a:r>
            <a:r>
              <a:rPr lang="en-US" sz="1400" dirty="0"/>
              <a:t> and </a:t>
            </a:r>
            <a:r>
              <a:rPr lang="en-US" sz="1400" dirty="0">
                <a:solidFill>
                  <a:srgbClr val="FF0000"/>
                </a:solidFill>
              </a:rPr>
              <a:t>less then 0.467 </a:t>
            </a:r>
            <a:r>
              <a:rPr lang="en-US" sz="1400" dirty="0"/>
              <a:t>in the field in Attribute Table </a:t>
            </a:r>
            <a:r>
              <a:rPr lang="en-US" sz="1400" dirty="0" err="1"/>
              <a:t>agriYieldMax</a:t>
            </a:r>
            <a:r>
              <a:rPr lang="en-US" sz="1400" dirty="0"/>
              <a:t> 50 value is added. 50 -&gt; low N application rate etc.</a:t>
            </a:r>
          </a:p>
          <a:p>
            <a:pPr algn="l"/>
            <a:r>
              <a:rPr lang="en-US" sz="1400" dirty="0"/>
              <a:t>CASE</a:t>
            </a:r>
          </a:p>
          <a:p>
            <a:pPr algn="l"/>
            <a:r>
              <a:rPr lang="en-US" sz="1400" dirty="0"/>
              <a:t>	WHEN "_mean" &gt;=  0.359 and "_mean" &lt; 0.467  THEN 50</a:t>
            </a:r>
          </a:p>
          <a:p>
            <a:pPr algn="l"/>
            <a:r>
              <a:rPr lang="en-US" sz="1400" dirty="0"/>
              <a:t>	WHEN "_mean" &gt;=  0.467 and "_mean" &lt; 0.490  THEN 70</a:t>
            </a:r>
          </a:p>
          <a:p>
            <a:pPr algn="l"/>
            <a:r>
              <a:rPr lang="en-US" sz="1400" dirty="0"/>
              <a:t>	WHEN "_mean" &gt;=  0.490 and "_mean" &lt;= 0.579 THEN 90</a:t>
            </a:r>
          </a:p>
          <a:p>
            <a:pPr algn="l"/>
            <a:r>
              <a:rPr lang="en-US" sz="1400" dirty="0"/>
              <a:t>END</a:t>
            </a:r>
          </a:p>
          <a:p>
            <a:pPr algn="l"/>
            <a:endParaRPr lang="de-DE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AFABF8-F8E2-F7BA-F02B-D4827A1F4FA4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1813EF-0E12-D520-708D-FFE7C30152BE}"/>
              </a:ext>
            </a:extLst>
          </p:cNvPr>
          <p:cNvCxnSpPr>
            <a:cxnSpLocks/>
            <a:stCxn id="6" idx="1"/>
            <a:endCxn id="13" idx="6"/>
          </p:cNvCxnSpPr>
          <p:nvPr/>
        </p:nvCxnSpPr>
        <p:spPr>
          <a:xfrm flipH="1">
            <a:off x="5729680" y="4076959"/>
            <a:ext cx="918772" cy="3750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568808-FF6C-8310-52AE-0F74CAE2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24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0FC70D7-A4EF-4E73-19D5-834E662E7558}"/>
              </a:ext>
            </a:extLst>
          </p:cNvPr>
          <p:cNvSpPr/>
          <p:nvPr/>
        </p:nvSpPr>
        <p:spPr>
          <a:xfrm>
            <a:off x="5543549" y="1054567"/>
            <a:ext cx="251021" cy="3691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D001BDB-2B80-46DB-C453-92BC61285338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3315115" y="1239124"/>
            <a:ext cx="2228434" cy="13698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67DD07C-DD75-7B7E-455C-64B681CBB2E8}"/>
              </a:ext>
            </a:extLst>
          </p:cNvPr>
          <p:cNvSpPr/>
          <p:nvPr/>
        </p:nvSpPr>
        <p:spPr>
          <a:xfrm>
            <a:off x="4354568" y="2895098"/>
            <a:ext cx="1188982" cy="2777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991C6C-4BEF-70E2-68DA-621042924CB1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4706224" y="3172830"/>
            <a:ext cx="242835" cy="191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9F710BC8-9411-83B8-33AD-2272B5FC2501}"/>
              </a:ext>
            </a:extLst>
          </p:cNvPr>
          <p:cNvSpPr/>
          <p:nvPr/>
        </p:nvSpPr>
        <p:spPr>
          <a:xfrm>
            <a:off x="2265027" y="3962901"/>
            <a:ext cx="3464653" cy="9782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6BE10E-B1E4-B4C6-205C-12DBBAB4BCB6}"/>
              </a:ext>
            </a:extLst>
          </p:cNvPr>
          <p:cNvCxnSpPr>
            <a:cxnSpLocks/>
          </p:cNvCxnSpPr>
          <p:nvPr/>
        </p:nvCxnSpPr>
        <p:spPr>
          <a:xfrm flipH="1">
            <a:off x="3315115" y="1644810"/>
            <a:ext cx="1465731" cy="264196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7D7478-0B3D-26BB-6C31-026CDB356551}"/>
              </a:ext>
            </a:extLst>
          </p:cNvPr>
          <p:cNvCxnSpPr>
            <a:cxnSpLocks/>
            <a:endCxn id="25" idx="4"/>
          </p:cNvCxnSpPr>
          <p:nvPr/>
        </p:nvCxnSpPr>
        <p:spPr>
          <a:xfrm flipV="1">
            <a:off x="5296913" y="1737598"/>
            <a:ext cx="149606" cy="251651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C9EE4F8-2122-3212-99EB-6420FF25D0A8}"/>
              </a:ext>
            </a:extLst>
          </p:cNvPr>
          <p:cNvSpPr/>
          <p:nvPr/>
        </p:nvSpPr>
        <p:spPr>
          <a:xfrm>
            <a:off x="5163358" y="1459866"/>
            <a:ext cx="566321" cy="27773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A2EE50-6E22-B6E8-A4EE-9EB458272AF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</a:t>
            </a:r>
            <a:r>
              <a:rPr lang="en-US" sz="1400" b="1" dirty="0">
                <a:cs typeface="Arial" panose="020B0604020202020204" pitchFamily="34" charset="0"/>
              </a:rPr>
              <a:t>Attribute Table – Field Calculator setup – based on the grid NDVI value the grid is allocated N application value (kg)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F13767-9362-65D4-C586-C5CBD8D59178}"/>
              </a:ext>
            </a:extLst>
          </p:cNvPr>
          <p:cNvSpPr txBox="1"/>
          <p:nvPr/>
        </p:nvSpPr>
        <p:spPr>
          <a:xfrm>
            <a:off x="0" y="6518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prescription map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5912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76A9FDF-3E2D-3147-2066-5F85A1C270A4}"/>
              </a:ext>
            </a:extLst>
          </p:cNvPr>
          <p:cNvSpPr/>
          <p:nvPr/>
        </p:nvSpPr>
        <p:spPr>
          <a:xfrm>
            <a:off x="0" y="68429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1BAC8AA-A433-E039-6547-1E39E2C33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951" y="369000"/>
            <a:ext cx="8994098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8EA8F0-C26C-337A-4634-3C88B9B4D9E8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F6CE60-2C28-D1CD-AB35-96AFBE30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25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08E935A-2C17-ED9E-6F73-E6799F05ADF1}"/>
              </a:ext>
            </a:extLst>
          </p:cNvPr>
          <p:cNvSpPr/>
          <p:nvPr/>
        </p:nvSpPr>
        <p:spPr>
          <a:xfrm>
            <a:off x="4999839" y="1433316"/>
            <a:ext cx="738231" cy="210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BA7AD2-FFBE-990E-37B2-A8F158FFF2AC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5368955" y="1644242"/>
            <a:ext cx="67111" cy="377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D6182E-F069-E643-D7C0-B11F93711046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 </a:t>
            </a:r>
            <a:r>
              <a:rPr lang="en-US" sz="1400" b="1" dirty="0">
                <a:cs typeface="Arial" panose="020B0604020202020204" pitchFamily="34" charset="0"/>
              </a:rPr>
              <a:t>based on grid NDVI values and categories the N-application values are allocated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AC0AD8-8451-1304-E0C9-249F53617D8D}"/>
              </a:ext>
            </a:extLst>
          </p:cNvPr>
          <p:cNvSpPr txBox="1"/>
          <p:nvPr/>
        </p:nvSpPr>
        <p:spPr>
          <a:xfrm>
            <a:off x="0" y="6518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prescription map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588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9D0C641-2886-C917-0DA7-BDA95F6DDEA5}"/>
              </a:ext>
            </a:extLst>
          </p:cNvPr>
          <p:cNvSpPr/>
          <p:nvPr/>
        </p:nvSpPr>
        <p:spPr>
          <a:xfrm>
            <a:off x="0" y="68429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BA8CA1D-9D89-B394-7D99-755C4FA16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17" y="369000"/>
            <a:ext cx="8988566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6B739EF-2DD7-0A68-713C-95043D4197EF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E0328C-E6DF-754D-B928-C67AE14B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26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CB0A1D7-5B47-C47A-83F3-D44C24ABDC2D}"/>
              </a:ext>
            </a:extLst>
          </p:cNvPr>
          <p:cNvSpPr/>
          <p:nvPr/>
        </p:nvSpPr>
        <p:spPr>
          <a:xfrm>
            <a:off x="4613946" y="3436672"/>
            <a:ext cx="738231" cy="210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0B640A-517C-41F8-591C-4CA81FDAABEE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 </a:t>
            </a:r>
            <a:r>
              <a:rPr lang="en-US" sz="1400" b="1" dirty="0">
                <a:cs typeface="Arial" panose="020B0604020202020204" pitchFamily="34" charset="0"/>
              </a:rPr>
              <a:t>based on grid NDVI values and categories the N-application values are allocated – stop editing and save!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7A1D995-DE06-0553-4D7A-775936456C38}"/>
              </a:ext>
            </a:extLst>
          </p:cNvPr>
          <p:cNvSpPr/>
          <p:nvPr/>
        </p:nvSpPr>
        <p:spPr>
          <a:xfrm>
            <a:off x="2516696" y="1122924"/>
            <a:ext cx="369117" cy="210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7BA0A2-B56E-5101-C8B4-586738A735B8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2701255" y="1333850"/>
            <a:ext cx="1560352" cy="16945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771ACA6-79AF-71C7-EFDC-AE66CDC60F66}"/>
              </a:ext>
            </a:extLst>
          </p:cNvPr>
          <p:cNvSpPr txBox="1"/>
          <p:nvPr/>
        </p:nvSpPr>
        <p:spPr>
          <a:xfrm>
            <a:off x="0" y="6518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prescription map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8662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AC2B92-40BB-04A5-E3D3-DB7B8029B93A}"/>
              </a:ext>
            </a:extLst>
          </p:cNvPr>
          <p:cNvSpPr/>
          <p:nvPr/>
        </p:nvSpPr>
        <p:spPr>
          <a:xfrm>
            <a:off x="0" y="68429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C4938E-56C1-653B-4E20-08C00558B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99" y="369000"/>
            <a:ext cx="9011802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3FAE80-EE4A-6B0C-0570-9EB3E6773A9E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87D20F2-ECD2-DE7E-8EF3-F2643F1C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27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BAEA10D-CB78-A278-B943-E73ADCF1BBD6}"/>
              </a:ext>
            </a:extLst>
          </p:cNvPr>
          <p:cNvSpPr/>
          <p:nvPr/>
        </p:nvSpPr>
        <p:spPr>
          <a:xfrm>
            <a:off x="1937857" y="1391371"/>
            <a:ext cx="1694576" cy="210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895587A-2D21-E1C8-0713-F429707F6C35}"/>
              </a:ext>
            </a:extLst>
          </p:cNvPr>
          <p:cNvCxnSpPr>
            <a:cxnSpLocks/>
            <a:stCxn id="2" idx="4"/>
          </p:cNvCxnSpPr>
          <p:nvPr/>
        </p:nvCxnSpPr>
        <p:spPr>
          <a:xfrm flipH="1">
            <a:off x="2466363" y="1602297"/>
            <a:ext cx="318782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3F472AE-A5CA-0DD5-18C9-A8442AFD5EFF}"/>
              </a:ext>
            </a:extLst>
          </p:cNvPr>
          <p:cNvCxnSpPr>
            <a:cxnSpLocks/>
          </p:cNvCxnSpPr>
          <p:nvPr/>
        </p:nvCxnSpPr>
        <p:spPr>
          <a:xfrm flipV="1">
            <a:off x="2617365" y="1921079"/>
            <a:ext cx="587229" cy="595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1773232-E080-2191-AF8E-A9DFA5E24945}"/>
              </a:ext>
            </a:extLst>
          </p:cNvPr>
          <p:cNvSpPr/>
          <p:nvPr/>
        </p:nvSpPr>
        <p:spPr>
          <a:xfrm>
            <a:off x="5554911" y="5729878"/>
            <a:ext cx="803944" cy="210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8C479C-3764-EBB1-3BCE-EB7343A8FFE2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5956883" y="4026716"/>
            <a:ext cx="989201" cy="1703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FE00C4A-AE33-CB64-B195-72AAF7250CFC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 </a:t>
            </a:r>
            <a:r>
              <a:rPr lang="en-US" sz="1400" b="1" dirty="0">
                <a:cs typeface="Arial" panose="020B0604020202020204" pitchFamily="34" charset="0"/>
              </a:rPr>
              <a:t>Labels -&gt; Single Labels -&gt; </a:t>
            </a:r>
            <a:r>
              <a:rPr lang="en-US" sz="1400" b="1" dirty="0" err="1">
                <a:cs typeface="Arial" panose="020B0604020202020204" pitchFamily="34" charset="0"/>
              </a:rPr>
              <a:t>agrYieldMax</a:t>
            </a:r>
            <a:r>
              <a:rPr lang="en-US" sz="1400" b="1" dirty="0">
                <a:cs typeface="Arial" panose="020B0604020202020204" pitchFamily="34" charset="0"/>
              </a:rPr>
              <a:t> (value) - &gt; will N application values to each corresponding grid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E526A7-F3E5-08B9-A6CE-C380C807E880}"/>
              </a:ext>
            </a:extLst>
          </p:cNvPr>
          <p:cNvSpPr txBox="1"/>
          <p:nvPr/>
        </p:nvSpPr>
        <p:spPr>
          <a:xfrm>
            <a:off x="0" y="6518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prescription map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693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B9CC34-E092-A31D-C138-48678FAFC126}"/>
              </a:ext>
            </a:extLst>
          </p:cNvPr>
          <p:cNvSpPr/>
          <p:nvPr/>
        </p:nvSpPr>
        <p:spPr>
          <a:xfrm>
            <a:off x="0" y="68429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65C52B-C7A9-80CB-0A99-3072EA4B6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59" y="369000"/>
            <a:ext cx="9100481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631818-73F9-8151-3160-B3780B29AB17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7F707D-EDC1-26EE-32F8-6CED926B1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28</a:t>
            </a:fld>
            <a:endParaRPr lang="de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59DE7DC-90A6-A686-03B6-F81213BA8A6F}"/>
              </a:ext>
            </a:extLst>
          </p:cNvPr>
          <p:cNvSpPr/>
          <p:nvPr/>
        </p:nvSpPr>
        <p:spPr>
          <a:xfrm>
            <a:off x="1476462" y="1206814"/>
            <a:ext cx="1929468" cy="210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4401537-79BF-8B41-9412-235E90B58625}"/>
              </a:ext>
            </a:extLst>
          </p:cNvPr>
          <p:cNvCxnSpPr>
            <a:cxnSpLocks/>
            <a:stCxn id="3" idx="4"/>
          </p:cNvCxnSpPr>
          <p:nvPr/>
        </p:nvCxnSpPr>
        <p:spPr>
          <a:xfrm flipH="1">
            <a:off x="2130804" y="1417740"/>
            <a:ext cx="310392" cy="643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4FF132-9A8B-CD53-9B32-14519826479B}"/>
              </a:ext>
            </a:extLst>
          </p:cNvPr>
          <p:cNvCxnSpPr>
            <a:cxnSpLocks/>
          </p:cNvCxnSpPr>
          <p:nvPr/>
        </p:nvCxnSpPr>
        <p:spPr>
          <a:xfrm flipV="1">
            <a:off x="2256639" y="1560352"/>
            <a:ext cx="436227" cy="5009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8DBDF6-A81F-9E99-5C33-77C7C272C403}"/>
              </a:ext>
            </a:extLst>
          </p:cNvPr>
          <p:cNvCxnSpPr>
            <a:cxnSpLocks/>
          </p:cNvCxnSpPr>
          <p:nvPr/>
        </p:nvCxnSpPr>
        <p:spPr>
          <a:xfrm>
            <a:off x="3026241" y="1493240"/>
            <a:ext cx="0" cy="1386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740E186-32CF-A909-E1E7-FB46F87B3E4F}"/>
              </a:ext>
            </a:extLst>
          </p:cNvPr>
          <p:cNvCxnSpPr>
            <a:cxnSpLocks/>
          </p:cNvCxnSpPr>
          <p:nvPr/>
        </p:nvCxnSpPr>
        <p:spPr>
          <a:xfrm flipH="1">
            <a:off x="2678797" y="1739527"/>
            <a:ext cx="347444" cy="3511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05F6B419-6938-D1C1-8A3A-666BE8D45934}"/>
              </a:ext>
            </a:extLst>
          </p:cNvPr>
          <p:cNvSpPr/>
          <p:nvPr/>
        </p:nvSpPr>
        <p:spPr>
          <a:xfrm>
            <a:off x="5051571" y="5520154"/>
            <a:ext cx="1105948" cy="2109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DE185A-BBEE-2F9B-B07A-0B9586E4681E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5604545" y="4194495"/>
            <a:ext cx="980813" cy="13256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65F079A-FB50-5725-4902-BE940E7258D0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 </a:t>
            </a:r>
            <a:r>
              <a:rPr lang="en-US" sz="1400" b="1" dirty="0">
                <a:cs typeface="Arial" panose="020B0604020202020204" pitchFamily="34" charset="0"/>
              </a:rPr>
              <a:t>Symbiology -&gt; Categorized -&gt; </a:t>
            </a:r>
            <a:r>
              <a:rPr lang="en-US" sz="1400" b="1" dirty="0" err="1">
                <a:cs typeface="Arial" panose="020B0604020202020204" pitchFamily="34" charset="0"/>
              </a:rPr>
              <a:t>agrYieldMax</a:t>
            </a:r>
            <a:r>
              <a:rPr lang="en-US" sz="1400" b="1" dirty="0">
                <a:cs typeface="Arial" panose="020B0604020202020204" pitchFamily="34" charset="0"/>
              </a:rPr>
              <a:t> -&gt; Classify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AF148F-5A13-A04C-E421-370E6441D492}"/>
              </a:ext>
            </a:extLst>
          </p:cNvPr>
          <p:cNvSpPr txBox="1"/>
          <p:nvPr/>
        </p:nvSpPr>
        <p:spPr>
          <a:xfrm>
            <a:off x="0" y="6518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prescription map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3590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5810BE-195E-1F45-292B-1FB6B260C2A6}"/>
              </a:ext>
            </a:extLst>
          </p:cNvPr>
          <p:cNvSpPr/>
          <p:nvPr/>
        </p:nvSpPr>
        <p:spPr>
          <a:xfrm>
            <a:off x="0" y="68429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A5E7119D-D356-8F8E-3467-F8031D770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04" y="369000"/>
            <a:ext cx="9020192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AB68EE-202E-4CAF-3CCC-48957D62D442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949994-131B-5832-7926-90F9363A7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29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A369DDA-82DB-5890-B72B-22D80BAC9F04}"/>
              </a:ext>
            </a:extLst>
          </p:cNvPr>
          <p:cNvSpPr/>
          <p:nvPr/>
        </p:nvSpPr>
        <p:spPr>
          <a:xfrm>
            <a:off x="7619738" y="2298781"/>
            <a:ext cx="1105948" cy="50314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1D3BEB-316A-DB42-1AF3-063E307A9057}"/>
              </a:ext>
            </a:extLst>
          </p:cNvPr>
          <p:cNvCxnSpPr>
            <a:cxnSpLocks/>
          </p:cNvCxnSpPr>
          <p:nvPr/>
        </p:nvCxnSpPr>
        <p:spPr>
          <a:xfrm flipH="1">
            <a:off x="2080470" y="2550352"/>
            <a:ext cx="5539268" cy="729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53704A0-CA56-2955-8778-FA40603C7EDA}"/>
              </a:ext>
            </a:extLst>
          </p:cNvPr>
          <p:cNvSpPr txBox="1"/>
          <p:nvPr/>
        </p:nvSpPr>
        <p:spPr>
          <a:xfrm>
            <a:off x="546382" y="5166204"/>
            <a:ext cx="4394734" cy="12003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None defined catogory was result of non detailed setup of NDVI categories.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These ranges have to be defined carefully!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D5856F-930D-5AD9-0088-AAEBE4E16E51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996580" y="3280095"/>
            <a:ext cx="747169" cy="1886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C464CF8-1C77-E16E-F3A4-CE6D287641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9" t="61925" r="54985" b="28688"/>
          <a:stretch/>
        </p:blipFill>
        <p:spPr>
          <a:xfrm>
            <a:off x="4790115" y="5314031"/>
            <a:ext cx="3160555" cy="6002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7F6A81-025F-4A4F-C9BC-53CD684B862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Zonal Statistics layer – N application mat generated!</a:t>
            </a:r>
            <a:endParaRPr lang="en-US" sz="1400" b="1" dirty="0"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757085-0143-1749-E9C2-C01ABB61642F}"/>
              </a:ext>
            </a:extLst>
          </p:cNvPr>
          <p:cNvSpPr txBox="1"/>
          <p:nvPr/>
        </p:nvSpPr>
        <p:spPr>
          <a:xfrm>
            <a:off x="0" y="651874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prescription map processing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780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11B0C-3AF1-A978-84BA-F8538B6D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3</a:t>
            </a:fld>
            <a:endParaRPr lang="de-DE"/>
          </a:p>
        </p:txBody>
      </p:sp>
      <p:pic>
        <p:nvPicPr>
          <p:cNvPr id="6" name="Picture 5" descr="A green screen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21EE7714-FF46-2F81-70AD-C92804D49E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11663" r="2974" b="10328"/>
          <a:stretch/>
        </p:blipFill>
        <p:spPr>
          <a:xfrm>
            <a:off x="1153103" y="2887490"/>
            <a:ext cx="3656447" cy="1864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EC07D5-C03F-AFA5-12F3-2E5D00584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3" t="26731" r="18255" b="34202"/>
          <a:stretch/>
        </p:blipFill>
        <p:spPr>
          <a:xfrm>
            <a:off x="7004806" y="2887490"/>
            <a:ext cx="3598878" cy="1864873"/>
          </a:xfrm>
          <a:ln>
            <a:solidFill>
              <a:schemeClr val="tx1"/>
            </a:solidFill>
          </a:ln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A31B456-63C8-74A3-D475-C9DB7725A653}"/>
              </a:ext>
            </a:extLst>
          </p:cNvPr>
          <p:cNvSpPr txBox="1">
            <a:spLocks/>
          </p:cNvSpPr>
          <p:nvPr/>
        </p:nvSpPr>
        <p:spPr>
          <a:xfrm>
            <a:off x="784370" y="1309476"/>
            <a:ext cx="10623259" cy="4239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NDVI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application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2CA46B9-FA6B-0B32-768D-E5C442B7CFEA}"/>
              </a:ext>
            </a:extLst>
          </p:cNvPr>
          <p:cNvSpPr/>
          <p:nvPr/>
        </p:nvSpPr>
        <p:spPr>
          <a:xfrm>
            <a:off x="5606795" y="3429000"/>
            <a:ext cx="978408" cy="78663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901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753842-35F3-F021-9ADF-45ECC77C5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30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9AE6D-6A4B-469B-80A2-5F9C01640A86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b="1" dirty="0">
                <a:cs typeface="Arial" panose="020B0604020202020204" pitchFamily="34" charset="0"/>
              </a:rPr>
              <a:t>Discussion </a:t>
            </a:r>
          </a:p>
        </p:txBody>
      </p:sp>
    </p:spTree>
    <p:extLst>
      <p:ext uri="{BB962C8B-B14F-4D97-AF65-F5344CB8AC3E}">
        <p14:creationId xmlns:p14="http://schemas.microsoft.com/office/powerpoint/2010/main" val="385247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4FD33A-843F-1432-FD55-7C81B0881B42}"/>
              </a:ext>
            </a:extLst>
          </p:cNvPr>
          <p:cNvSpPr/>
          <p:nvPr/>
        </p:nvSpPr>
        <p:spPr>
          <a:xfrm>
            <a:off x="-1" y="49253"/>
            <a:ext cx="12192000" cy="270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CB437-C310-DD7E-A38A-5C17617733F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Acquiring satellite images via Copernicus Browser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0A29F6D-656C-1627-183D-AA7570455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"/>
          <a:stretch/>
        </p:blipFill>
        <p:spPr>
          <a:xfrm>
            <a:off x="1008487" y="946028"/>
            <a:ext cx="10175025" cy="5040000"/>
          </a:xfrm>
          <a:ln>
            <a:solidFill>
              <a:schemeClr val="tx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8105BB-0376-EC90-5BC6-55A83C09E086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C93CED-607D-B1D9-2ACB-C5CC096EC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4</a:t>
            </a:fld>
            <a:endParaRPr lang="de-DE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067E487-7E9E-1916-7038-667C93318979}"/>
              </a:ext>
            </a:extLst>
          </p:cNvPr>
          <p:cNvSpPr/>
          <p:nvPr/>
        </p:nvSpPr>
        <p:spPr>
          <a:xfrm>
            <a:off x="805342" y="1529221"/>
            <a:ext cx="1996581" cy="369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2CB24-263E-C6EA-4F95-90271F3A6143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images download – Copernicus Browser</a:t>
            </a:r>
          </a:p>
        </p:txBody>
      </p:sp>
    </p:spTree>
    <p:extLst>
      <p:ext uri="{BB962C8B-B14F-4D97-AF65-F5344CB8AC3E}">
        <p14:creationId xmlns:p14="http://schemas.microsoft.com/office/powerpoint/2010/main" val="365874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41AB0B-C74F-06BF-80C3-6360B3DCCA7E}"/>
              </a:ext>
            </a:extLst>
          </p:cNvPr>
          <p:cNvSpPr/>
          <p:nvPr/>
        </p:nvSpPr>
        <p:spPr>
          <a:xfrm>
            <a:off x="-1" y="49253"/>
            <a:ext cx="12192000" cy="270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5D6586-43DB-CB3D-43F3-0FEE14948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7"/>
          <a:stretch/>
        </p:blipFill>
        <p:spPr>
          <a:xfrm>
            <a:off x="1012300" y="958253"/>
            <a:ext cx="10167399" cy="5040000"/>
          </a:xfr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7EF73A-C25F-9003-4940-8FAEF813D7FB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392CBCC-AAA4-BC84-78EA-70CA01A4A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5</a:t>
            </a:fld>
            <a:endParaRPr lang="de-DE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F3A8E5-5593-AD9A-2E7C-832100A7F335}"/>
              </a:ext>
            </a:extLst>
          </p:cNvPr>
          <p:cNvSpPr/>
          <p:nvPr/>
        </p:nvSpPr>
        <p:spPr>
          <a:xfrm>
            <a:off x="9186931" y="1172336"/>
            <a:ext cx="2113040" cy="369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54200B5-31D0-4EB8-AE01-00A90F48021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892330" y="1357002"/>
            <a:ext cx="294601" cy="6796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6B33F4-188C-6EA1-5873-943530C959F9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Delineating area of interest (polygon) for downloading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12CFDE-A7BC-A05F-1472-C800D48A4333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images download – Copernicus Browser</a:t>
            </a:r>
          </a:p>
        </p:txBody>
      </p:sp>
    </p:spTree>
    <p:extLst>
      <p:ext uri="{BB962C8B-B14F-4D97-AF65-F5344CB8AC3E}">
        <p14:creationId xmlns:p14="http://schemas.microsoft.com/office/powerpoint/2010/main" val="191468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B41337-E9B6-3729-A229-9D80E69887A6}"/>
              </a:ext>
            </a:extLst>
          </p:cNvPr>
          <p:cNvSpPr/>
          <p:nvPr/>
        </p:nvSpPr>
        <p:spPr>
          <a:xfrm>
            <a:off x="-1" y="49253"/>
            <a:ext cx="12192000" cy="270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AD4C7B-FD96-1D0A-4047-C658E2CE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17"/>
          <a:stretch/>
        </p:blipFill>
        <p:spPr>
          <a:xfrm>
            <a:off x="1071023" y="946028"/>
            <a:ext cx="10167399" cy="5040000"/>
          </a:xfr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9B6AD2-8F9A-1135-5A83-1CB5CDD87962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144BBE-8B28-2C21-D700-AECEB8A7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6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BD1D57-E2FE-7D75-A46A-E37E46077B42}"/>
              </a:ext>
            </a:extLst>
          </p:cNvPr>
          <p:cNvSpPr/>
          <p:nvPr/>
        </p:nvSpPr>
        <p:spPr>
          <a:xfrm>
            <a:off x="10737908" y="2228222"/>
            <a:ext cx="629176" cy="369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3EC226-6E7C-BDA4-4025-73A899C527E4}"/>
              </a:ext>
            </a:extLst>
          </p:cNvPr>
          <p:cNvCxnSpPr>
            <a:cxnSpLocks/>
            <a:stCxn id="2" idx="2"/>
          </p:cNvCxnSpPr>
          <p:nvPr/>
        </p:nvCxnSpPr>
        <p:spPr>
          <a:xfrm flipH="1" flipV="1">
            <a:off x="8003097" y="2312327"/>
            <a:ext cx="2734811" cy="1005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674FA01-D584-DDFF-75EA-DBF19356545B}"/>
              </a:ext>
            </a:extLst>
          </p:cNvPr>
          <p:cNvSpPr/>
          <p:nvPr/>
        </p:nvSpPr>
        <p:spPr>
          <a:xfrm>
            <a:off x="5840134" y="4167477"/>
            <a:ext cx="629176" cy="369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97CA077-8425-E672-78C9-97426DEC9FE8}"/>
              </a:ext>
            </a:extLst>
          </p:cNvPr>
          <p:cNvSpPr/>
          <p:nvPr/>
        </p:nvSpPr>
        <p:spPr>
          <a:xfrm>
            <a:off x="6544810" y="2748554"/>
            <a:ext cx="594221" cy="109056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99678C-C759-9451-FEFF-31F184CA8C75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Downloading bands of interest – B02 (Blue), B04 (Red) and B08 (NIR)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A0B42D-E7F8-E012-5D1C-8CF518709A87}"/>
              </a:ext>
            </a:extLst>
          </p:cNvPr>
          <p:cNvCxnSpPr>
            <a:cxnSpLocks/>
          </p:cNvCxnSpPr>
          <p:nvPr/>
        </p:nvCxnSpPr>
        <p:spPr>
          <a:xfrm flipH="1">
            <a:off x="5974359" y="1902664"/>
            <a:ext cx="4949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D6916D-7C8F-5D48-F19B-0761952EA388}"/>
              </a:ext>
            </a:extLst>
          </p:cNvPr>
          <p:cNvCxnSpPr>
            <a:cxnSpLocks/>
          </p:cNvCxnSpPr>
          <p:nvPr/>
        </p:nvCxnSpPr>
        <p:spPr>
          <a:xfrm flipH="1">
            <a:off x="5974359" y="2055064"/>
            <a:ext cx="4949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85ADAC-71C4-9B21-8A71-2203276E8184}"/>
              </a:ext>
            </a:extLst>
          </p:cNvPr>
          <p:cNvCxnSpPr>
            <a:cxnSpLocks/>
          </p:cNvCxnSpPr>
          <p:nvPr/>
        </p:nvCxnSpPr>
        <p:spPr>
          <a:xfrm flipH="1">
            <a:off x="6544810" y="2308132"/>
            <a:ext cx="49495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3794237-E497-1C71-79E3-AF6E3AAE037F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images download – Copernicus Browser</a:t>
            </a:r>
          </a:p>
        </p:txBody>
      </p:sp>
    </p:spTree>
    <p:extLst>
      <p:ext uri="{BB962C8B-B14F-4D97-AF65-F5344CB8AC3E}">
        <p14:creationId xmlns:p14="http://schemas.microsoft.com/office/powerpoint/2010/main" val="278243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1708A3-3028-D8C4-D158-004795A98C19}"/>
              </a:ext>
            </a:extLst>
          </p:cNvPr>
          <p:cNvSpPr/>
          <p:nvPr/>
        </p:nvSpPr>
        <p:spPr>
          <a:xfrm>
            <a:off x="-1" y="49253"/>
            <a:ext cx="12192000" cy="270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BE79DD-2DA3-4F39-1C91-6AB9E070E5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024" b="27955"/>
          <a:stretch/>
        </p:blipFill>
        <p:spPr>
          <a:xfrm>
            <a:off x="2521940" y="2216694"/>
            <a:ext cx="7148119" cy="2523118"/>
          </a:xfrm>
          <a:ln>
            <a:solidFill>
              <a:schemeClr val="tx1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FD35A3-B418-EE0C-FDB5-B1FE095C91E6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2C567B6-6C43-F755-C4D4-6F373853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7</a:t>
            </a:fld>
            <a:endParaRPr lang="de-D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C65B778-9996-E4F6-CD0A-8EC18CB862EB}"/>
              </a:ext>
            </a:extLst>
          </p:cNvPr>
          <p:cNvSpPr/>
          <p:nvPr/>
        </p:nvSpPr>
        <p:spPr>
          <a:xfrm>
            <a:off x="5408100" y="2612899"/>
            <a:ext cx="1059811" cy="369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8165AC-C4AB-03B6-6923-C1FADF6DD3B2}"/>
              </a:ext>
            </a:extLst>
          </p:cNvPr>
          <p:cNvCxnSpPr>
            <a:cxnSpLocks/>
            <a:stCxn id="2" idx="4"/>
          </p:cNvCxnSpPr>
          <p:nvPr/>
        </p:nvCxnSpPr>
        <p:spPr>
          <a:xfrm>
            <a:off x="5938006" y="2982231"/>
            <a:ext cx="0" cy="4960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73C9679D-9008-AAC1-2A72-DE19C2ACBAAA}"/>
              </a:ext>
            </a:extLst>
          </p:cNvPr>
          <p:cNvSpPr/>
          <p:nvPr/>
        </p:nvSpPr>
        <p:spPr>
          <a:xfrm>
            <a:off x="8079996" y="3872646"/>
            <a:ext cx="629176" cy="3092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64CC559-8687-8698-42AE-06FF45C23F8B}"/>
              </a:ext>
            </a:extLst>
          </p:cNvPr>
          <p:cNvSpPr/>
          <p:nvPr/>
        </p:nvSpPr>
        <p:spPr>
          <a:xfrm>
            <a:off x="8079996" y="4280058"/>
            <a:ext cx="629176" cy="3092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776B6D-C93D-4D3B-1E04-1A1EB0BFB4E2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Downloaded and unzipped row data – for this example only B04 and B08 required for NDVI calculation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B4AD3-BB9E-C3E2-98D9-D6826E15FDB6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Satellite images download – Copernicus Browser</a:t>
            </a:r>
          </a:p>
        </p:txBody>
      </p:sp>
    </p:spTree>
    <p:extLst>
      <p:ext uri="{BB962C8B-B14F-4D97-AF65-F5344CB8AC3E}">
        <p14:creationId xmlns:p14="http://schemas.microsoft.com/office/powerpoint/2010/main" val="3812649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6C1655-293F-07BA-49E5-F9C921A52A51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87E9EB-107F-9AE1-6C8E-257594FC2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7" y="369000"/>
            <a:ext cx="9023605" cy="6120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D9328F-EA8B-CD6F-5273-9135EBB60CD1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1D5A1F3-D530-56BD-DF3F-F041D7BF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8</a:t>
            </a:fld>
            <a:endParaRPr lang="de-DE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FDB5F9-2D73-0E41-CC65-3FD2F3242D3D}"/>
              </a:ext>
            </a:extLst>
          </p:cNvPr>
          <p:cNvCxnSpPr>
            <a:cxnSpLocks/>
          </p:cNvCxnSpPr>
          <p:nvPr/>
        </p:nvCxnSpPr>
        <p:spPr>
          <a:xfrm flipV="1">
            <a:off x="2852257" y="2306972"/>
            <a:ext cx="1820411" cy="404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D0A52F4-C478-0863-320E-E645619E4C1F}"/>
              </a:ext>
            </a:extLst>
          </p:cNvPr>
          <p:cNvSpPr/>
          <p:nvPr/>
        </p:nvSpPr>
        <p:spPr>
          <a:xfrm>
            <a:off x="1293304" y="2604363"/>
            <a:ext cx="3027026" cy="583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202233-29E5-8949-CFDC-97279F355C4A}"/>
              </a:ext>
            </a:extLst>
          </p:cNvPr>
          <p:cNvSpPr/>
          <p:nvPr/>
        </p:nvSpPr>
        <p:spPr>
          <a:xfrm>
            <a:off x="3640822" y="2711424"/>
            <a:ext cx="679508" cy="369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F9BD0-1F7D-9B94-E017-F30F9AD7402D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Uploading required data into QGIS (drag and drop): georeferenced images and raster grid of area of interest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12353-2578-AC89-A43D-53052E020AB2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593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93FE76-057F-B198-5990-80D304D08F8A}"/>
              </a:ext>
            </a:extLst>
          </p:cNvPr>
          <p:cNvSpPr/>
          <p:nvPr/>
        </p:nvSpPr>
        <p:spPr>
          <a:xfrm>
            <a:off x="0" y="61312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8C358F-8C85-F32B-F373-086D444B0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608" y="369000"/>
            <a:ext cx="8976784" cy="6120000"/>
          </a:xfr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4334C67-84C1-BDDE-D0D0-88B66B9EFA90}"/>
              </a:ext>
            </a:extLst>
          </p:cNvPr>
          <p:cNvSpPr/>
          <p:nvPr/>
        </p:nvSpPr>
        <p:spPr>
          <a:xfrm>
            <a:off x="0" y="6587175"/>
            <a:ext cx="12192000" cy="2708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15FF465-2819-8A54-C9A6-7F1AA50A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2665D-7B2C-49B9-9623-1665B135998C}" type="slidenum">
              <a:rPr lang="de-DE" smtClean="0"/>
              <a:t>9</a:t>
            </a:fld>
            <a:endParaRPr lang="de-DE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1423B51A-A17C-48D8-36C7-932EB4413B25}"/>
              </a:ext>
            </a:extLst>
          </p:cNvPr>
          <p:cNvCxnSpPr>
            <a:cxnSpLocks/>
          </p:cNvCxnSpPr>
          <p:nvPr/>
        </p:nvCxnSpPr>
        <p:spPr>
          <a:xfrm flipV="1">
            <a:off x="2332139" y="2391281"/>
            <a:ext cx="486561" cy="3351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78B97B89-071A-F92D-7B5D-42829DF3E637}"/>
              </a:ext>
            </a:extLst>
          </p:cNvPr>
          <p:cNvSpPr/>
          <p:nvPr/>
        </p:nvSpPr>
        <p:spPr>
          <a:xfrm>
            <a:off x="2478946" y="1438114"/>
            <a:ext cx="679508" cy="369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1131B3-31EB-87D5-5180-334BF38E0247}"/>
              </a:ext>
            </a:extLst>
          </p:cNvPr>
          <p:cNvSpPr/>
          <p:nvPr/>
        </p:nvSpPr>
        <p:spPr>
          <a:xfrm>
            <a:off x="3350284" y="1622780"/>
            <a:ext cx="679508" cy="3693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2121B09-8090-4211-F68A-C61F23B36231}"/>
              </a:ext>
            </a:extLst>
          </p:cNvPr>
          <p:cNvSpPr/>
          <p:nvPr/>
        </p:nvSpPr>
        <p:spPr>
          <a:xfrm>
            <a:off x="4798503" y="4228052"/>
            <a:ext cx="768989" cy="8221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485730-0AF2-7DD1-41A4-40552FF997BB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5454876" y="4929776"/>
            <a:ext cx="996258" cy="892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5B2E87C-95D8-2B14-7510-1F5675D0371E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 dirty="0">
                <a:cs typeface="Arial" panose="020B0604020202020204" pitchFamily="34" charset="0"/>
              </a:rPr>
              <a:t>Modifying of the girds to get transparent background – </a:t>
            </a:r>
            <a:r>
              <a:rPr lang="en-US" sz="1400" b="1" dirty="0">
                <a:cs typeface="Arial" panose="020B0604020202020204" pitchFamily="34" charset="0"/>
              </a:rPr>
              <a:t>Layer Properties -&gt; Symbiology -&gt; Single Symbol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86134-E824-B4A5-1000-AA9ACCD49EB3}"/>
              </a:ext>
            </a:extLst>
          </p:cNvPr>
          <p:cNvSpPr txBox="1"/>
          <p:nvPr/>
        </p:nvSpPr>
        <p:spPr>
          <a:xfrm>
            <a:off x="0" y="6524109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QGIS-based NDVI analysis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32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849</Words>
  <Application>Microsoft Office PowerPoint</Application>
  <PresentationFormat>Widescreen</PresentationFormat>
  <Paragraphs>114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Emir Memic</dc:creator>
  <cp:lastModifiedBy>Emir Memic</cp:lastModifiedBy>
  <cp:revision>47</cp:revision>
  <dcterms:created xsi:type="dcterms:W3CDTF">2024-03-06T22:00:49Z</dcterms:created>
  <dcterms:modified xsi:type="dcterms:W3CDTF">2024-04-24T08:20:28Z</dcterms:modified>
</cp:coreProperties>
</file>